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00" r:id="rId2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2" Type="http://schemas.openxmlformats.org/officeDocument/2006/relationships/slide" Target="slides/slide12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14E8BB5D-989B-F10D-6985-36BEAAB62C3E}"/>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C49C1389-0391-4F4F-9CDA-A600DF5ABF57}"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0" name="6 Marcador de número de diapositiva">
            <a:extLst>
              <a:ext uri="{FF2B5EF4-FFF2-40B4-BE49-F238E27FC236}">
                <a16:creationId xmlns:a16="http://schemas.microsoft.com/office/drawing/2014/main" id="{31A30139-BF64-F858-C380-2CE0A3BFDD7F}"/>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CF110216-1BCE-46F7-911F-A2EB4EE95021}"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1" name="6 Marcador de número de diapositiva">
            <a:extLst>
              <a:ext uri="{FF2B5EF4-FFF2-40B4-BE49-F238E27FC236}">
                <a16:creationId xmlns:a16="http://schemas.microsoft.com/office/drawing/2014/main" id="{F312131A-3E24-317C-B677-E3E8A4E42B12}"/>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627651C-7777-4B55-8004-A054D756C7CA}"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2" name="1 Marcador de imagen de diapositiva">
            <a:extLst>
              <a:ext uri="{FF2B5EF4-FFF2-40B4-BE49-F238E27FC236}">
                <a16:creationId xmlns:a16="http://schemas.microsoft.com/office/drawing/2014/main" id="{D691A15C-5B15-B694-1A2B-50C254DD93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7653" name="2 Marcador de notas">
            <a:extLst>
              <a:ext uri="{FF2B5EF4-FFF2-40B4-BE49-F238E27FC236}">
                <a16:creationId xmlns:a16="http://schemas.microsoft.com/office/drawing/2014/main" id="{BE61D8E3-DC42-EE4C-F265-10E2C3ED2422}"/>
              </a:ext>
            </a:extLst>
          </p:cNvPr>
          <p:cNvSpPr>
            <a:spLocks noGrp="1"/>
          </p:cNvSpPr>
          <p:nvPr>
            <p:ph type="body" idx="1"/>
          </p:nvPr>
        </p:nvSpPr>
        <p:spPr>
          <a:noFill/>
        </p:spPr>
        <p:txBody>
          <a:bodyPr/>
          <a:lstStyle/>
          <a:p>
            <a:pPr eaLnBrk="1" hangingPunct="1"/>
            <a:r>
              <a:rPr lang="en-US" altLang="zh-CN" sz="1600">
                <a:cs typeface="Arial" panose="020B0604020202020204" pitchFamily="34" charset="0"/>
              </a:rPr>
              <a:t>And just so that you remember how you use (or that we don’t use Appendix I in NARs). </a:t>
            </a:r>
          </a:p>
          <a:p>
            <a:pPr eaLnBrk="1" hangingPunct="1"/>
            <a:r>
              <a:rPr lang="en-US" altLang="zh-CN" sz="1600">
                <a:cs typeface="Arial" panose="020B0604020202020204" pitchFamily="34" charset="0"/>
              </a:rPr>
              <a:t>Let’s start off with a quick quiz.  Based on the information in this snippet of a bibliographic record create a Name/Title NAR for this bibliographic record and create an NAR for the translator.  </a:t>
            </a:r>
          </a:p>
          <a:p>
            <a:pPr eaLnBrk="1" hangingPunct="1"/>
            <a:r>
              <a:rPr lang="en-US" altLang="zh-CN" sz="1600">
                <a:cs typeface="Arial" panose="020B0604020202020204" pitchFamily="34" charset="0"/>
              </a:rPr>
              <a:t>[Instructor - Students should supply MARC tags for the NAR – the point of the exercise is to point out that</a:t>
            </a:r>
          </a:p>
          <a:p>
            <a:pPr eaLnBrk="1" hangingPunct="1"/>
            <a:r>
              <a:rPr lang="en-US" altLang="zh-CN" sz="1600">
                <a:cs typeface="Arial" panose="020B0604020202020204" pitchFamily="34" charset="0"/>
              </a:rPr>
              <a:t>we did not carry over the relationship designator from the bibliographic record to either one of the NARs.  The answers show up by clicking thru each one]</a:t>
            </a:r>
          </a:p>
        </p:txBody>
      </p:sp>
      <p:sp>
        <p:nvSpPr>
          <p:cNvPr id="667654" name="3 Marcador de número de diapositiva">
            <a:extLst>
              <a:ext uri="{FF2B5EF4-FFF2-40B4-BE49-F238E27FC236}">
                <a16:creationId xmlns:a16="http://schemas.microsoft.com/office/drawing/2014/main" id="{5EB63279-1DD7-76F7-3EAA-704D550CE675}"/>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9800">
              <a:defRPr sz="1600" i="1">
                <a:solidFill>
                  <a:schemeClr val="tx1"/>
                </a:solidFill>
                <a:latin typeface="Calibri" panose="020F0502020204030204" pitchFamily="34" charset="0"/>
                <a:cs typeface="Times New Roman" panose="02020603050405020304" pitchFamily="18" charset="0"/>
              </a:defRPr>
            </a:lvl1pPr>
            <a:lvl2pPr marL="715963" indent="-274638" algn="l" defTabSz="939800">
              <a:defRPr sz="1600" i="1">
                <a:solidFill>
                  <a:schemeClr val="tx1"/>
                </a:solidFill>
                <a:latin typeface="Calibri" panose="020F0502020204030204" pitchFamily="34" charset="0"/>
                <a:cs typeface="Times New Roman" panose="02020603050405020304" pitchFamily="18" charset="0"/>
              </a:defRPr>
            </a:lvl2pPr>
            <a:lvl3pPr marL="1101725" indent="-220663" algn="l" defTabSz="939800">
              <a:defRPr sz="1600" i="1">
                <a:solidFill>
                  <a:schemeClr val="tx1"/>
                </a:solidFill>
                <a:latin typeface="Calibri" panose="020F0502020204030204" pitchFamily="34" charset="0"/>
                <a:cs typeface="Times New Roman" panose="02020603050405020304" pitchFamily="18" charset="0"/>
              </a:defRPr>
            </a:lvl3pPr>
            <a:lvl4pPr marL="1543050" indent="-220663" algn="l" defTabSz="939800">
              <a:defRPr sz="1600" i="1">
                <a:solidFill>
                  <a:schemeClr val="tx1"/>
                </a:solidFill>
                <a:latin typeface="Calibri" panose="020F0502020204030204" pitchFamily="34" charset="0"/>
                <a:cs typeface="Times New Roman" panose="02020603050405020304" pitchFamily="18" charset="0"/>
              </a:defRPr>
            </a:lvl4pPr>
            <a:lvl5pPr marL="1982788" indent="-220663" algn="l" defTabSz="939800">
              <a:defRPr sz="1600" i="1">
                <a:solidFill>
                  <a:schemeClr val="tx1"/>
                </a:solidFill>
                <a:latin typeface="Calibri" panose="020F0502020204030204" pitchFamily="34" charset="0"/>
                <a:cs typeface="Times New Roman" panose="02020603050405020304" pitchFamily="18" charset="0"/>
              </a:defRPr>
            </a:lvl5pPr>
            <a:lvl6pPr marL="24399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9800" rtl="0" eaLnBrk="1" fontAlgn="base" latinLnBrk="0" hangingPunct="1">
              <a:lnSpc>
                <a:spcPct val="100000"/>
              </a:lnSpc>
              <a:spcBef>
                <a:spcPct val="0"/>
              </a:spcBef>
              <a:spcAft>
                <a:spcPct val="0"/>
              </a:spcAft>
              <a:buClrTx/>
              <a:buSzTx/>
              <a:buFontTx/>
              <a:buNone/>
              <a:tabLst/>
              <a:defRPr/>
            </a:pPr>
            <a:fld id="{35DD43E2-6439-4422-BF5F-F8880D8A243F}"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98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0.xml"/></Relationships>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1 Título">
            <a:extLst>
              <a:ext uri="{FF2B5EF4-FFF2-40B4-BE49-F238E27FC236}">
                <a16:creationId xmlns:a16="http://schemas.microsoft.com/office/drawing/2014/main" id="{E973C283-34DA-1726-3E52-0573863B6591}"/>
              </a:ext>
            </a:extLst>
          </p:cNvPr>
          <p:cNvSpPr>
            <a:spLocks noGrp="1"/>
          </p:cNvSpPr>
          <p:nvPr>
            <p:ph type="title" idx="4294967295"/>
          </p:nvPr>
        </p:nvSpPr>
        <p:spPr>
          <a:xfrm>
            <a:off x="611188" y="333375"/>
            <a:ext cx="8353425" cy="719138"/>
          </a:xfrm>
        </p:spPr>
        <p:txBody>
          <a:bodyPr anchor="ctr"/>
          <a:lstStyle/>
          <a:p>
            <a:pPr algn="ctr" eaLnBrk="1" hangingPunct="1"/>
            <a:r>
              <a:rPr lang="en-US" altLang="zh-CN" sz="2800">
                <a:latin typeface="Calibri" panose="020F0502020204030204" pitchFamily="34" charset="0"/>
              </a:rPr>
              <a:t>Appendix I – Reminder:  Relationship Designators for Bibliographic Records – Quiz</a:t>
            </a:r>
            <a:endParaRPr lang="en-US" altLang="zh-CN" sz="3200">
              <a:latin typeface="Calibri" panose="020F0502020204030204" pitchFamily="34" charset="0"/>
            </a:endParaRPr>
          </a:p>
        </p:txBody>
      </p:sp>
      <p:sp>
        <p:nvSpPr>
          <p:cNvPr id="666627" name="2 Marcador de contenido">
            <a:extLst>
              <a:ext uri="{FF2B5EF4-FFF2-40B4-BE49-F238E27FC236}">
                <a16:creationId xmlns:a16="http://schemas.microsoft.com/office/drawing/2014/main" id="{0E7D7ECE-A57D-7480-5383-49BEEE12369E}"/>
              </a:ext>
            </a:extLst>
          </p:cNvPr>
          <p:cNvSpPr>
            <a:spLocks noGrp="1"/>
          </p:cNvSpPr>
          <p:nvPr>
            <p:ph sz="quarter" idx="4294967295"/>
          </p:nvPr>
        </p:nvSpPr>
        <p:spPr>
          <a:xfrm>
            <a:off x="468313" y="1268413"/>
            <a:ext cx="8496300" cy="3024187"/>
          </a:xfrm>
          <a:solidFill>
            <a:schemeClr val="bg1"/>
          </a:solidFill>
        </p:spPr>
        <p:txBody>
          <a:bodyPr/>
          <a:lstStyle/>
          <a:p>
            <a:pPr eaLnBrk="1" hangingPunct="1">
              <a:buFont typeface="Wingdings 2" panose="05020102010507070707" pitchFamily="18" charset="2"/>
              <a:buNone/>
            </a:pPr>
            <a:r>
              <a:rPr lang="en-US" altLang="zh-CN" sz="2400">
                <a:latin typeface="Calibri" panose="020F0502020204030204" pitchFamily="34" charset="0"/>
              </a:rPr>
              <a:t>RDA Bibliographic Record:</a:t>
            </a:r>
          </a:p>
          <a:p>
            <a:pPr eaLnBrk="1" hangingPunct="1">
              <a:buFont typeface="Wingdings 2" panose="05020102010507070707" pitchFamily="18" charset="2"/>
              <a:buNone/>
            </a:pPr>
            <a:r>
              <a:rPr lang="en-US" altLang="zh-CN" sz="2400">
                <a:latin typeface="Calibri" panose="020F0502020204030204" pitchFamily="34" charset="0"/>
              </a:rPr>
              <a:t>100 1# $a Mishima, Yukio, $d 1925-1970, $e author.</a:t>
            </a:r>
          </a:p>
          <a:p>
            <a:pPr eaLnBrk="1" hangingPunct="1">
              <a:buFont typeface="Wingdings 2" panose="05020102010507070707" pitchFamily="18" charset="2"/>
              <a:buNone/>
            </a:pPr>
            <a:r>
              <a:rPr lang="en-US" altLang="zh-CN" sz="2400">
                <a:latin typeface="Calibri" panose="020F0502020204030204" pitchFamily="34" charset="0"/>
              </a:rPr>
              <a:t>240 10  $a Shiosai. $l English</a:t>
            </a:r>
          </a:p>
          <a:p>
            <a:pPr eaLnBrk="1" hangingPunct="1">
              <a:buFont typeface="Wingdings 2" panose="05020102010507070707" pitchFamily="18" charset="2"/>
              <a:buNone/>
            </a:pPr>
            <a:r>
              <a:rPr lang="en-US" altLang="zh-CN" sz="2400">
                <a:latin typeface="Calibri" panose="020F0502020204030204" pitchFamily="34" charset="0"/>
              </a:rPr>
              <a:t>245 14 $a The Sound of waves / $c Yukio Mishima; translated by Meredith Weatherby.</a:t>
            </a:r>
          </a:p>
          <a:p>
            <a:pPr eaLnBrk="1" hangingPunct="1">
              <a:lnSpc>
                <a:spcPct val="85000"/>
              </a:lnSpc>
              <a:buFont typeface="Wingdings 2" panose="05020102010507070707" pitchFamily="18" charset="2"/>
              <a:buNone/>
            </a:pPr>
            <a:r>
              <a:rPr lang="en-US" altLang="zh-CN" sz="2400">
                <a:latin typeface="Calibri" panose="020F0502020204030204" pitchFamily="34" charset="0"/>
              </a:rPr>
              <a:t>700 1# $a Weatherby, Meredith, $e translator.</a:t>
            </a:r>
          </a:p>
          <a:p>
            <a:pPr>
              <a:lnSpc>
                <a:spcPct val="85000"/>
              </a:lnSpc>
              <a:spcBef>
                <a:spcPct val="0"/>
              </a:spcBef>
              <a:buClrTx/>
              <a:buSzTx/>
              <a:buFontTx/>
              <a:buNone/>
            </a:pPr>
            <a:endParaRPr lang="en-US" altLang="zh-CN" sz="2400">
              <a:latin typeface="Calibri" panose="020F0502020204030204" pitchFamily="34" charset="0"/>
            </a:endParaRPr>
          </a:p>
          <a:p>
            <a:pPr>
              <a:lnSpc>
                <a:spcPct val="85000"/>
              </a:lnSpc>
              <a:spcBef>
                <a:spcPct val="0"/>
              </a:spcBef>
              <a:buClrTx/>
              <a:buSzTx/>
              <a:buFontTx/>
              <a:buNone/>
            </a:pPr>
            <a:r>
              <a:rPr lang="en-US" altLang="zh-CN" sz="2400">
                <a:latin typeface="Calibri" panose="020F0502020204030204" pitchFamily="34" charset="0"/>
              </a:rPr>
              <a:t>Authority Records:</a:t>
            </a:r>
          </a:p>
        </p:txBody>
      </p:sp>
      <p:sp>
        <p:nvSpPr>
          <p:cNvPr id="666629" name="Text Box 5">
            <a:extLst>
              <a:ext uri="{FF2B5EF4-FFF2-40B4-BE49-F238E27FC236}">
                <a16:creationId xmlns:a16="http://schemas.microsoft.com/office/drawing/2014/main" id="{E908CFBD-F75D-2301-7CA6-2CA2708D406D}"/>
              </a:ext>
            </a:extLst>
          </p:cNvPr>
          <p:cNvSpPr txBox="1">
            <a:spLocks noChangeArrowheads="1"/>
          </p:cNvSpPr>
          <p:nvPr/>
        </p:nvSpPr>
        <p:spPr bwMode="auto">
          <a:xfrm>
            <a:off x="611188" y="4652963"/>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Mishima, Yukio, $_ 1925-1970. $_ Shiosai. $_ English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0" name="Text Box 6">
            <a:extLst>
              <a:ext uri="{FF2B5EF4-FFF2-40B4-BE49-F238E27FC236}">
                <a16:creationId xmlns:a16="http://schemas.microsoft.com/office/drawing/2014/main" id="{1C641079-6253-8212-1D67-59C507D5F94B}"/>
              </a:ext>
            </a:extLst>
          </p:cNvPr>
          <p:cNvSpPr txBox="1">
            <a:spLocks noChangeArrowheads="1"/>
          </p:cNvSpPr>
          <p:nvPr/>
        </p:nvSpPr>
        <p:spPr bwMode="auto">
          <a:xfrm>
            <a:off x="684213" y="5373688"/>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Weatherby, Meredith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1" name="Text Box 7">
            <a:extLst>
              <a:ext uri="{FF2B5EF4-FFF2-40B4-BE49-F238E27FC236}">
                <a16:creationId xmlns:a16="http://schemas.microsoft.com/office/drawing/2014/main" id="{FEDF1620-0353-7B96-326B-3987C59D0B3B}"/>
              </a:ext>
            </a:extLst>
          </p:cNvPr>
          <p:cNvSpPr txBox="1">
            <a:spLocks noChangeArrowheads="1"/>
          </p:cNvSpPr>
          <p:nvPr/>
        </p:nvSpPr>
        <p:spPr bwMode="auto">
          <a:xfrm>
            <a:off x="539750" y="4652963"/>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2" name="Text Box 8">
            <a:extLst>
              <a:ext uri="{FF2B5EF4-FFF2-40B4-BE49-F238E27FC236}">
                <a16:creationId xmlns:a16="http://schemas.microsoft.com/office/drawing/2014/main" id="{076D6E51-DF05-C590-0BCD-F429B7354678}"/>
              </a:ext>
            </a:extLst>
          </p:cNvPr>
          <p:cNvSpPr txBox="1">
            <a:spLocks noChangeArrowheads="1"/>
          </p:cNvSpPr>
          <p:nvPr/>
        </p:nvSpPr>
        <p:spPr bwMode="auto">
          <a:xfrm>
            <a:off x="539750" y="5373688"/>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3" name="Text Box 9">
            <a:extLst>
              <a:ext uri="{FF2B5EF4-FFF2-40B4-BE49-F238E27FC236}">
                <a16:creationId xmlns:a16="http://schemas.microsoft.com/office/drawing/2014/main" id="{59973290-B77F-D41A-C5A7-CC933CA4E045}"/>
              </a:ext>
            </a:extLst>
          </p:cNvPr>
          <p:cNvSpPr txBox="1">
            <a:spLocks noChangeArrowheads="1"/>
          </p:cNvSpPr>
          <p:nvPr/>
        </p:nvSpPr>
        <p:spPr bwMode="auto">
          <a:xfrm>
            <a:off x="5867400" y="4652963"/>
            <a:ext cx="433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t</a:t>
            </a:r>
          </a:p>
        </p:txBody>
      </p:sp>
      <p:sp>
        <p:nvSpPr>
          <p:cNvPr id="666634" name="Text Box 10">
            <a:extLst>
              <a:ext uri="{FF2B5EF4-FFF2-40B4-BE49-F238E27FC236}">
                <a16:creationId xmlns:a16="http://schemas.microsoft.com/office/drawing/2014/main" id="{660CE77B-F67F-260F-4973-CC5A97446E39}"/>
              </a:ext>
            </a:extLst>
          </p:cNvPr>
          <p:cNvSpPr txBox="1">
            <a:spLocks noChangeArrowheads="1"/>
          </p:cNvSpPr>
          <p:nvPr/>
        </p:nvSpPr>
        <p:spPr bwMode="auto">
          <a:xfrm>
            <a:off x="4067175" y="4652963"/>
            <a:ext cx="43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a:t>
            </a:r>
          </a:p>
        </p:txBody>
      </p:sp>
      <p:sp>
        <p:nvSpPr>
          <p:cNvPr id="666635" name="Text Box 11">
            <a:extLst>
              <a:ext uri="{FF2B5EF4-FFF2-40B4-BE49-F238E27FC236}">
                <a16:creationId xmlns:a16="http://schemas.microsoft.com/office/drawing/2014/main" id="{A9E90AA9-A17C-8414-FD43-79C7CB5538B6}"/>
              </a:ext>
            </a:extLst>
          </p:cNvPr>
          <p:cNvSpPr txBox="1">
            <a:spLocks noChangeArrowheads="1"/>
          </p:cNvSpPr>
          <p:nvPr/>
        </p:nvSpPr>
        <p:spPr bwMode="auto">
          <a:xfrm>
            <a:off x="7308850" y="4652963"/>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l</a:t>
            </a:r>
          </a:p>
        </p:txBody>
      </p:sp>
      <p:sp>
        <p:nvSpPr>
          <p:cNvPr id="666637" name="Oval 13">
            <a:extLst>
              <a:ext uri="{FF2B5EF4-FFF2-40B4-BE49-F238E27FC236}">
                <a16:creationId xmlns:a16="http://schemas.microsoft.com/office/drawing/2014/main" id="{52AC074F-A002-B239-90B8-9F268A9FA395}"/>
              </a:ext>
            </a:extLst>
          </p:cNvPr>
          <p:cNvSpPr>
            <a:spLocks noChangeArrowheads="1"/>
          </p:cNvSpPr>
          <p:nvPr/>
        </p:nvSpPr>
        <p:spPr bwMode="auto">
          <a:xfrm>
            <a:off x="5651500" y="170021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8" name="Oval 14">
            <a:extLst>
              <a:ext uri="{FF2B5EF4-FFF2-40B4-BE49-F238E27FC236}">
                <a16:creationId xmlns:a16="http://schemas.microsoft.com/office/drawing/2014/main" id="{D0863676-05AD-B521-E0E4-59AFCC253946}"/>
              </a:ext>
            </a:extLst>
          </p:cNvPr>
          <p:cNvSpPr>
            <a:spLocks noChangeArrowheads="1"/>
          </p:cNvSpPr>
          <p:nvPr/>
        </p:nvSpPr>
        <p:spPr bwMode="auto">
          <a:xfrm>
            <a:off x="4572000" y="335756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9" name="Oval 15">
            <a:extLst>
              <a:ext uri="{FF2B5EF4-FFF2-40B4-BE49-F238E27FC236}">
                <a16:creationId xmlns:a16="http://schemas.microsoft.com/office/drawing/2014/main" id="{F7CD259E-464A-88BC-6990-7749366C387A}"/>
              </a:ext>
            </a:extLst>
          </p:cNvPr>
          <p:cNvSpPr>
            <a:spLocks noChangeArrowheads="1"/>
          </p:cNvSpPr>
          <p:nvPr/>
        </p:nvSpPr>
        <p:spPr bwMode="auto">
          <a:xfrm>
            <a:off x="4141046" y="4019240"/>
            <a:ext cx="647700" cy="503238"/>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40" name="Oval 16">
            <a:extLst>
              <a:ext uri="{FF2B5EF4-FFF2-40B4-BE49-F238E27FC236}">
                <a16:creationId xmlns:a16="http://schemas.microsoft.com/office/drawing/2014/main" id="{8885DBF9-B79A-CF3E-6A80-4DAF4ABF9E12}"/>
              </a:ext>
            </a:extLst>
          </p:cNvPr>
          <p:cNvSpPr>
            <a:spLocks noChangeArrowheads="1"/>
          </p:cNvSpPr>
          <p:nvPr/>
        </p:nvSpPr>
        <p:spPr bwMode="auto">
          <a:xfrm>
            <a:off x="4787900" y="5373688"/>
            <a:ext cx="647700"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66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6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66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666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66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666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6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9" grpId="0" animBg="1"/>
      <p:bldP spid="666630" grpId="0" animBg="1"/>
      <p:bldP spid="666631" grpId="0"/>
      <p:bldP spid="666632" grpId="0"/>
      <p:bldP spid="666633" grpId="0"/>
      <p:bldP spid="666634" grpId="0"/>
      <p:bldP spid="666635" grpId="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